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2" r:id="rId4"/>
    <p:sldId id="260" r:id="rId5"/>
    <p:sldId id="278" r:id="rId6"/>
    <p:sldId id="293" r:id="rId7"/>
    <p:sldId id="263" r:id="rId8"/>
    <p:sldId id="264" r:id="rId9"/>
    <p:sldId id="266" r:id="rId10"/>
    <p:sldId id="267" r:id="rId11"/>
    <p:sldId id="294" r:id="rId12"/>
    <p:sldId id="279" r:id="rId13"/>
    <p:sldId id="268" r:id="rId14"/>
    <p:sldId id="269" r:id="rId15"/>
    <p:sldId id="274" r:id="rId16"/>
    <p:sldId id="280" r:id="rId17"/>
    <p:sldId id="275" r:id="rId18"/>
    <p:sldId id="271" r:id="rId19"/>
    <p:sldId id="276" r:id="rId20"/>
    <p:sldId id="272" r:id="rId21"/>
    <p:sldId id="277" r:id="rId22"/>
    <p:sldId id="295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1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 snapToGrid="0">
      <p:cViewPr varScale="1">
        <p:scale>
          <a:sx n="76" d="100"/>
          <a:sy n="76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71758-3542-48A2-998A-928B18BE6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AB01FF-214D-4A41-9FE7-D2C11E07E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E1894-B748-47F6-8C29-D19AD3A9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2166F-4884-463B-A8F0-8049393B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889D25-F88C-4B7C-A561-42277D9A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25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D395C-C237-4EE2-82AF-A89F6C2E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C150BC-DFF9-4559-9DB3-9A59A9070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E2ED45-6DFB-4861-A8E4-9C4229C3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F7C741-1165-40F8-8B28-E40CB8ED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C69C62-39B9-442F-8554-78D32342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467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92FAB7-BB01-45E5-8BF7-034F82273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6CC0D9-6D33-440E-BF56-133CFD5CF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C39A7-374D-41AA-AD47-D652C335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663182-09A1-4CE2-8E1E-46F6D3874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6ACBA-F735-4913-994D-5E66054E2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34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3E6DB-0A9C-4FE9-895B-6F178904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B4A32-DE1A-48D4-94A5-3DA2BF779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E20923-A123-4E6A-B1AE-845A389A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4C577-E047-4515-93E6-0D07F6B9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39ED4-1871-4B50-9135-D3E11F5E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2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BED5F-0480-484D-BAA8-EB3768C8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B3BC64-5951-43D9-BF68-DC764EEE2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3CEA4C-B6E8-4840-BB84-8527DBA6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B06AC-39D0-40C6-84E8-FEB066B1F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4FF3F5-2705-40A5-BC81-DAA1B0E5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693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740DE-A658-4F26-A576-3B3F5D04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79968-2151-43C6-9730-168B4E8E1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7E3C86-F484-483C-B8DF-E5A28A9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009491-A033-4B3B-B43E-6A6BBA5E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0C719B-C392-4C58-8A95-75642045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2B5D19-67F2-422C-ADA3-ACD51AE5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0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6ACBB-A791-4889-A8A2-596C39203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6737AD-4877-45FD-8DF5-9C8F7BF40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88A9A5-174D-4437-AADA-D40FD59DC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EF72A8-2FB1-4B2B-824A-7825613B9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58E1F6-A574-4332-BCC2-DECAD27EC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6BEBF7-FE52-4DCC-AD61-F630C89F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95A58E-D22B-42CF-987E-CB972B7A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E94589-E3C2-4FCF-BD8C-795BE916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63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DDCE-5EA1-4232-B755-09A7EF79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1D0291-3068-4DCE-B87F-1AD05BC2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09B9A9-0CEA-482A-8F87-2A12C373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DBAE00-839E-4859-84D7-B0EA0507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5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BE922B-E86A-4776-AFB0-0CFAD43C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520E4E-C370-4A1C-B3BC-0ECA8F2E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4CD79B-D65A-4D80-8FD9-6856E1F9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34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C70F5-31F0-41BB-AAC3-6F825718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BBAEC-E67B-4CED-993F-1A4456AA9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F665FB-DA2A-4DBE-8404-1BDCD4E9C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F868BE-57D5-4D5E-AA77-FB5B6BE2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2B26A6-C86F-49E0-A440-B7E5A778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B4C29A-1999-498C-9D3A-BB3FB01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7BA46-147D-4225-9518-26435BF7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F151A2-85DA-4F3D-B123-8A98C522E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5BEBB1-9364-4A7A-AF33-7CDDE9CE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ABCD68-70BC-41F5-A7B3-2EB764E25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E91AB6-82C0-4C5B-B16F-B4C425588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77D9BD-02DF-482A-A8B4-ABA315D8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14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D3CAB0-3E9E-4488-A647-C069FC1CA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BD7C70-0DD8-458F-9B10-66FF3F0FF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9188E-3FA8-4719-A4B4-58926CE38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28E33-3FE7-4BB1-981E-583264E8AFF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C2BA69-153F-461E-BF38-B04194231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4E6FF-9465-49F9-84B1-63CC6FDA9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2EC5D-2C1C-42D6-8750-267D2F840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60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942" y="868362"/>
            <a:ext cx="10052115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Style-Based Generator Architecture for Generative Adversarial Networks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01A6D5-3DA3-44B2-B4D0-61B95FFF1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8853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Jianghao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Lin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Aug 13, 2019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03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95"/>
    </mc:Choice>
    <mc:Fallback>
      <p:transition spd="slow" advTm="182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StyleGAN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3C3F6893-B940-4D31-90AE-D87DD1EDA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06" y="2003464"/>
            <a:ext cx="11394319" cy="2016086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High-resolution and realistic images (based on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ProGAN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Disentanglement: superior control and understanding of the features of generated images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574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64"/>
    </mc:Choice>
    <mc:Fallback>
      <p:transition spd="slow" advTm="2206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119" y="428017"/>
            <a:ext cx="10910751" cy="96023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01A6D5-3DA3-44B2-B4D0-61B95FFF1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492" y="1773238"/>
            <a:ext cx="5785953" cy="380743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Details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and Result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9110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4"/>
    </mc:Choice>
    <mc:Fallback>
      <p:transition spd="slow" advTm="702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91996601-F545-4B93-B8A4-28E250B47A4D}"/>
              </a:ext>
            </a:extLst>
          </p:cNvPr>
          <p:cNvSpPr txBox="1">
            <a:spLocks/>
          </p:cNvSpPr>
          <p:nvPr/>
        </p:nvSpPr>
        <p:spPr>
          <a:xfrm>
            <a:off x="-17333" y="2653894"/>
            <a:ext cx="12226666" cy="9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Style-Based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Generator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Architecture for Generative Adversarial Networks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1D9AA53-3EE0-4C3D-B567-993508526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 modification to discriminator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208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"/>
    </mc:Choice>
    <mc:Fallback>
      <p:transition spd="slow" advTm="26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Mapping Network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52C88A-96BA-4081-81FD-685A1B755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7" y="1681162"/>
            <a:ext cx="10097195" cy="48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6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"/>
    </mc:Choice>
    <mc:Fallback>
      <p:transition spd="slow" advTm="3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13533781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Style Modules 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AdaIN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Adaptive instance normalization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189F0642-A6A1-47F3-AF41-D3BE49C53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840" y="1593889"/>
            <a:ext cx="11394319" cy="2016086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When we want to paint a face with features: </a:t>
            </a:r>
          </a:p>
          <a:p>
            <a:pPr algn="l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[black hair, yellow skin, wearing glasses, smiling, woman, …, white teeth]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6330B5B-0C87-46DD-8369-473B7B452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677" y="2908970"/>
            <a:ext cx="79656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7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2"/>
    </mc:Choice>
    <mc:Fallback>
      <p:transition spd="slow" advTm="263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11912371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Style Modules 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AdaIN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Adaptive instance normalization)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4D557B9-EF6F-441E-8B55-80F795A72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5"/>
          <a:stretch/>
        </p:blipFill>
        <p:spPr bwMode="auto">
          <a:xfrm>
            <a:off x="3345725" y="1723534"/>
            <a:ext cx="5204386" cy="460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1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53"/>
    </mc:Choice>
    <mc:Fallback>
      <p:transition spd="slow" advTm="5055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11912371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Style Modules 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AdaIN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Adaptive instance normalization)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4B107E-8053-4F03-B106-4A30CAAEA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53"/>
          <a:stretch/>
        </p:blipFill>
        <p:spPr>
          <a:xfrm>
            <a:off x="6167798" y="1710966"/>
            <a:ext cx="5955072" cy="8800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DC5AF8F-478B-4814-A9C3-9DDBFCB80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5"/>
          <a:stretch/>
        </p:blipFill>
        <p:spPr bwMode="auto">
          <a:xfrm>
            <a:off x="555391" y="1652048"/>
            <a:ext cx="5204386" cy="460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4003AF-58C4-4774-9396-D7A4E534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425"/>
          <a:stretch/>
        </p:blipFill>
        <p:spPr>
          <a:xfrm>
            <a:off x="6166683" y="4259805"/>
            <a:ext cx="5552589" cy="8872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9096D3-D623-4393-875D-4C3A39F7B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034"/>
          <a:stretch/>
        </p:blipFill>
        <p:spPr>
          <a:xfrm>
            <a:off x="6307103" y="5230533"/>
            <a:ext cx="5552589" cy="11538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40F7BE-A4E5-43A2-8FC6-7A5EDE913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95"/>
          <a:stretch/>
        </p:blipFill>
        <p:spPr>
          <a:xfrm>
            <a:off x="6096000" y="2617280"/>
            <a:ext cx="5955072" cy="11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91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76"/>
    </mc:Choice>
    <mc:Fallback>
      <p:transition spd="slow" advTm="5317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Constant Input of Generator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2AAAA51-3D09-4BB1-9C17-5522AE276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4" y="1523616"/>
            <a:ext cx="6410325" cy="507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6A15615-B4E9-467A-89D8-3C45ADF9FF12}"/>
              </a:ext>
            </a:extLst>
          </p:cNvPr>
          <p:cNvSpPr/>
          <p:nvPr/>
        </p:nvSpPr>
        <p:spPr>
          <a:xfrm>
            <a:off x="6834432" y="1989056"/>
            <a:ext cx="1687399" cy="3770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？？？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368980E-9DEA-423C-9B7F-2B285733ADF1}"/>
              </a:ext>
            </a:extLst>
          </p:cNvPr>
          <p:cNvSpPr txBox="1">
            <a:spLocks/>
          </p:cNvSpPr>
          <p:nvPr/>
        </p:nvSpPr>
        <p:spPr>
          <a:xfrm>
            <a:off x="8762999" y="1460633"/>
            <a:ext cx="3429001" cy="9602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Skeleton of images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56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2"/>
    </mc:Choice>
    <mc:Fallback>
      <p:transition spd="slow" advTm="1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Stochastic variation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F285BD-8541-4EBA-B9E6-749E1016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70" y="1451014"/>
            <a:ext cx="5912604" cy="468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03770AB-CCFF-4FB2-B13C-FF91C7543AE9}"/>
              </a:ext>
            </a:extLst>
          </p:cNvPr>
          <p:cNvSpPr/>
          <p:nvPr/>
        </p:nvSpPr>
        <p:spPr>
          <a:xfrm>
            <a:off x="104775" y="3571875"/>
            <a:ext cx="3352800" cy="371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512 x 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B4E2E2F4-CFD8-44B2-BB6E-6829355C25BD}"/>
              </a:ext>
            </a:extLst>
          </p:cNvPr>
          <p:cNvSpPr txBox="1">
            <a:spLocks/>
          </p:cNvSpPr>
          <p:nvPr/>
        </p:nvSpPr>
        <p:spPr>
          <a:xfrm>
            <a:off x="856040" y="3145172"/>
            <a:ext cx="3992185" cy="853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Variation term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E067769-6F27-4E9F-804F-F452A5162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0" t="43706" r="80349" b="44202"/>
          <a:stretch/>
        </p:blipFill>
        <p:spPr bwMode="auto">
          <a:xfrm>
            <a:off x="3483142" y="3472889"/>
            <a:ext cx="877843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246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Stochastic variation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9D3FCFB-A77D-4D29-BEC8-D8637F1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411" y="1633537"/>
            <a:ext cx="9086850" cy="469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95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A1884F-6E5A-4D1B-BEDC-A485757A7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1" t="39374" r="13402"/>
          <a:stretch/>
        </p:blipFill>
        <p:spPr>
          <a:xfrm>
            <a:off x="1213315" y="2642080"/>
            <a:ext cx="9765368" cy="168698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387A6FBD-920B-4ED5-9D27-D05C307A4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8616" y="4270340"/>
            <a:ext cx="5814767" cy="9275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CVPR 2019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996601-F545-4B93-B8A4-28E250B47A4D}"/>
              </a:ext>
            </a:extLst>
          </p:cNvPr>
          <p:cNvSpPr txBox="1">
            <a:spLocks/>
          </p:cNvSpPr>
          <p:nvPr/>
        </p:nvSpPr>
        <p:spPr>
          <a:xfrm>
            <a:off x="-17334" y="1079617"/>
            <a:ext cx="12226666" cy="9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Style-Based Generator Architecture for Generative Adversarial Networks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3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75"/>
    </mc:Choice>
    <mc:Fallback>
      <p:transition spd="slow" advTm="1677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Style Mixing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0017C8A-59A5-45F8-84A5-3617F215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57" y="2485022"/>
            <a:ext cx="7964536" cy="411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A23FECB-D22E-49ED-A29A-79E2F7665DB3}"/>
              </a:ext>
            </a:extLst>
          </p:cNvPr>
          <p:cNvSpPr/>
          <p:nvPr/>
        </p:nvSpPr>
        <p:spPr>
          <a:xfrm>
            <a:off x="4981575" y="2847975"/>
            <a:ext cx="609600" cy="3648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53EB1CDE-CC9D-4907-BD36-D18B4A13D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365" y="1581522"/>
            <a:ext cx="7573585" cy="644486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Independently injected, independently handled.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706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Style Mixing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53EB1CDE-CC9D-4907-BD36-D18B4A13D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500" y="2441771"/>
            <a:ext cx="7573585" cy="644486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Latent code 1: [blue hair, smiling, no glasses]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D0EE58B3-D9B5-44F5-94A6-14D323277FBE}"/>
              </a:ext>
            </a:extLst>
          </p:cNvPr>
          <p:cNvSpPr txBox="1">
            <a:spLocks/>
          </p:cNvSpPr>
          <p:nvPr/>
        </p:nvSpPr>
        <p:spPr>
          <a:xfrm>
            <a:off x="210499" y="3383197"/>
            <a:ext cx="7573585" cy="644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Latent code 2: [black hair, grinning, round glasses]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6B37D4BC-D8BE-4CAF-AEEF-08E5DE497DE0}"/>
              </a:ext>
            </a:extLst>
          </p:cNvPr>
          <p:cNvSpPr txBox="1">
            <a:spLocks/>
          </p:cNvSpPr>
          <p:nvPr/>
        </p:nvSpPr>
        <p:spPr>
          <a:xfrm>
            <a:off x="210499" y="4327994"/>
            <a:ext cx="7790501" cy="644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Latent code 3: [pink hair, no-smile, sun glasses]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64BA821-51DF-48F5-8BEC-D24F3A9A0ACC}"/>
              </a:ext>
            </a:extLst>
          </p:cNvPr>
          <p:cNvSpPr/>
          <p:nvPr/>
        </p:nvSpPr>
        <p:spPr>
          <a:xfrm>
            <a:off x="2400300" y="2346521"/>
            <a:ext cx="1596991" cy="6411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300E1F4-6B9B-48CE-9080-0A687E91DC04}"/>
              </a:ext>
            </a:extLst>
          </p:cNvPr>
          <p:cNvSpPr/>
          <p:nvPr/>
        </p:nvSpPr>
        <p:spPr>
          <a:xfrm>
            <a:off x="3997291" y="3284576"/>
            <a:ext cx="1412910" cy="6444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468C659-CAFE-464B-907B-9D8FBEBDBCB7}"/>
              </a:ext>
            </a:extLst>
          </p:cNvPr>
          <p:cNvSpPr/>
          <p:nvPr/>
        </p:nvSpPr>
        <p:spPr>
          <a:xfrm>
            <a:off x="5318633" y="4226002"/>
            <a:ext cx="1815592" cy="6444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876F0D-1D1A-448B-8BC7-23FB53E0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86" y="1793217"/>
            <a:ext cx="3088190" cy="34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119" y="428017"/>
            <a:ext cx="10910751" cy="96023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01A6D5-3DA3-44B2-B4D0-61B95FFF1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492" y="1773238"/>
            <a:ext cx="5785953" cy="380743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Details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 and Result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88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Evaluate image qualities: FID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7EBADD-D1D9-4E64-BA62-6380012DA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55" y="1619900"/>
            <a:ext cx="8999489" cy="476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91" y="162082"/>
            <a:ext cx="11644617" cy="155442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Evaluate Feature Disentanglement: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   (Average) Perceptual path length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F9B1A5-BA09-4405-9574-023BAA932C8C}"/>
              </a:ext>
            </a:extLst>
          </p:cNvPr>
          <p:cNvSpPr/>
          <p:nvPr/>
        </p:nvSpPr>
        <p:spPr>
          <a:xfrm>
            <a:off x="505814" y="1854551"/>
            <a:ext cx="11237007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Drastic changes mean that multiple features have changed together and that they might be entangled.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B383A90-8266-4CDE-8F25-04DC51AC7EBF}"/>
              </a:ext>
            </a:extLst>
          </p:cNvPr>
          <p:cNvGrpSpPr/>
          <p:nvPr/>
        </p:nvGrpSpPr>
        <p:grpSpPr>
          <a:xfrm>
            <a:off x="838987" y="4901314"/>
            <a:ext cx="10265789" cy="842606"/>
            <a:chOff x="669304" y="3921544"/>
            <a:chExt cx="10265789" cy="84260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B7F568-04F3-42E5-A499-2F0ED12F5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888" b="48088"/>
            <a:stretch/>
          </p:blipFill>
          <p:spPr>
            <a:xfrm>
              <a:off x="669304" y="3921544"/>
              <a:ext cx="5646656" cy="83317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2E2D492-02EE-4EF3-84DD-BE72792DC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708" t="46845" r="6209" b="10533"/>
            <a:stretch/>
          </p:blipFill>
          <p:spPr>
            <a:xfrm>
              <a:off x="6315960" y="4011892"/>
              <a:ext cx="4619133" cy="752258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A356A59-B72F-41DF-9F4C-8A34EA2C8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20" y="3416250"/>
            <a:ext cx="9775594" cy="29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66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91" y="162082"/>
            <a:ext cx="11644617" cy="155442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Evaluate Feature Disentanglement: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   (Average) Perceptual path length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F9B1A5-BA09-4405-9574-023BAA932C8C}"/>
              </a:ext>
            </a:extLst>
          </p:cNvPr>
          <p:cNvSpPr/>
          <p:nvPr/>
        </p:nvSpPr>
        <p:spPr>
          <a:xfrm>
            <a:off x="505814" y="1854551"/>
            <a:ext cx="11237007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Drastic changes mean that multiple features have changed together and that they might be entangled.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B383A90-8266-4CDE-8F25-04DC51AC7EBF}"/>
              </a:ext>
            </a:extLst>
          </p:cNvPr>
          <p:cNvGrpSpPr/>
          <p:nvPr/>
        </p:nvGrpSpPr>
        <p:grpSpPr>
          <a:xfrm>
            <a:off x="886121" y="4250864"/>
            <a:ext cx="10265789" cy="842606"/>
            <a:chOff x="669304" y="3921544"/>
            <a:chExt cx="10265789" cy="84260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B7F568-04F3-42E5-A499-2F0ED12F5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888" b="48088"/>
            <a:stretch/>
          </p:blipFill>
          <p:spPr>
            <a:xfrm>
              <a:off x="669304" y="3921544"/>
              <a:ext cx="5646656" cy="83317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2E2D492-02EE-4EF3-84DD-BE72792DC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708" t="46845" r="6209" b="10533"/>
            <a:stretch/>
          </p:blipFill>
          <p:spPr>
            <a:xfrm>
              <a:off x="6315960" y="4011892"/>
              <a:ext cx="4619133" cy="752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501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91" y="162082"/>
            <a:ext cx="11644617" cy="155442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Evaluate Feature Disentanglement: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   (Average) Perceptual path length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C20DD5-4DEB-4E32-8C8C-F2AD22C4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8145"/>
            <a:ext cx="5767205" cy="23512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6554D0-43AC-45AC-B62A-63D326D7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00" y="2454896"/>
            <a:ext cx="6286900" cy="30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2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91" y="162082"/>
            <a:ext cx="11644617" cy="155442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Evaluate Feature Disentanglement: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               Linear separability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1D25A1-4673-474C-95A7-7C94870887B1}"/>
              </a:ext>
            </a:extLst>
          </p:cNvPr>
          <p:cNvSpPr/>
          <p:nvPr/>
        </p:nvSpPr>
        <p:spPr>
          <a:xfrm>
            <a:off x="273692" y="2136339"/>
            <a:ext cx="11764338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If a latent space is sufficiently disentangled, it should be possible to find direction vectors that consistently correspond to individual factors of variation. 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We propose another metric that quantifies this effect by measuring how well the latent-space points can be separated into two distinct sets via a linear hyperplane (SVM), indicating the degree of disentanglement.</a:t>
            </a:r>
          </a:p>
        </p:txBody>
      </p:sp>
    </p:spTree>
    <p:extLst>
      <p:ext uri="{BB962C8B-B14F-4D97-AF65-F5344CB8AC3E}">
        <p14:creationId xmlns:p14="http://schemas.microsoft.com/office/powerpoint/2010/main" val="1691906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91" y="162082"/>
            <a:ext cx="11644617" cy="155442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Evaluate Feature Disentanglement: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               Linear separability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164B755-AD32-418B-A2C5-9DB4BF67DBF0}"/>
              </a:ext>
            </a:extLst>
          </p:cNvPr>
          <p:cNvGrpSpPr/>
          <p:nvPr/>
        </p:nvGrpSpPr>
        <p:grpSpPr>
          <a:xfrm>
            <a:off x="467362" y="2691890"/>
            <a:ext cx="5132159" cy="2519770"/>
            <a:chOff x="165705" y="2626640"/>
            <a:chExt cx="5421432" cy="266179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A36310C-DF5E-47FA-A25D-67A80B98C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56018"/>
            <a:stretch/>
          </p:blipFill>
          <p:spPr>
            <a:xfrm>
              <a:off x="165705" y="2626641"/>
              <a:ext cx="3774699" cy="266179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E97F82-5051-41A2-84C6-49FC7BA7F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785"/>
            <a:stretch/>
          </p:blipFill>
          <p:spPr>
            <a:xfrm>
              <a:off x="3940404" y="2626640"/>
              <a:ext cx="1646733" cy="2661795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647B415-2323-4265-99F6-5DC66814C7C2}"/>
              </a:ext>
            </a:extLst>
          </p:cNvPr>
          <p:cNvGrpSpPr/>
          <p:nvPr/>
        </p:nvGrpSpPr>
        <p:grpSpPr>
          <a:xfrm>
            <a:off x="6368682" y="2382261"/>
            <a:ext cx="5205598" cy="3139029"/>
            <a:chOff x="2824163" y="2105025"/>
            <a:chExt cx="4391219" cy="264795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1F2CC67-2562-4AF5-A374-B59F2A495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2824163" y="2105025"/>
              <a:ext cx="3271838" cy="26479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37B1FB5-DA32-45F2-BC61-EF19EA384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894"/>
            <a:stretch/>
          </p:blipFill>
          <p:spPr>
            <a:xfrm>
              <a:off x="6095999" y="2105025"/>
              <a:ext cx="1119383" cy="2647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674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91" y="162082"/>
            <a:ext cx="11644617" cy="837159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Stochastic variation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417349-B9CB-4DEC-B8F9-98A92835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579" y="1372425"/>
            <a:ext cx="7462841" cy="532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3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119" y="428017"/>
            <a:ext cx="10910751" cy="96023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01A6D5-3DA3-44B2-B4D0-61B95FFF1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492" y="1773238"/>
            <a:ext cx="5785953" cy="380743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Details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and Result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94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"/>
    </mc:Choice>
    <mc:Fallback>
      <p:transition spd="slow" advTm="168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Style Mixing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tyle Mixing">
            <a:hlinkClick r:id="" action="ppaction://media"/>
            <a:extLst>
              <a:ext uri="{FF2B5EF4-FFF2-40B4-BE49-F238E27FC236}">
                <a16:creationId xmlns:a16="http://schemas.microsoft.com/office/drawing/2014/main" id="{D3729901-5C23-40C4-999E-D12C1455A7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3207" y="1782966"/>
            <a:ext cx="7393757" cy="4158988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43ECFFA8-8230-4D58-BD71-A52A85C05D2F}"/>
              </a:ext>
            </a:extLst>
          </p:cNvPr>
          <p:cNvSpPr txBox="1">
            <a:spLocks/>
          </p:cNvSpPr>
          <p:nvPr/>
        </p:nvSpPr>
        <p:spPr>
          <a:xfrm>
            <a:off x="210500" y="1760203"/>
            <a:ext cx="3848525" cy="9602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Pose, hair, face shape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0BD9016-0504-4781-A401-D595F027E13B}"/>
              </a:ext>
            </a:extLst>
          </p:cNvPr>
          <p:cNvSpPr txBox="1">
            <a:spLocks/>
          </p:cNvSpPr>
          <p:nvPr/>
        </p:nvSpPr>
        <p:spPr>
          <a:xfrm>
            <a:off x="450883" y="3582286"/>
            <a:ext cx="3531942" cy="5552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Facial features, eyes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F459A27-7F71-4674-9D5D-EAC5EC258826}"/>
              </a:ext>
            </a:extLst>
          </p:cNvPr>
          <p:cNvSpPr txBox="1">
            <a:spLocks/>
          </p:cNvSpPr>
          <p:nvPr/>
        </p:nvSpPr>
        <p:spPr>
          <a:xfrm>
            <a:off x="450883" y="4571098"/>
            <a:ext cx="3531942" cy="9602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Color scheme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9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119" y="428017"/>
            <a:ext cx="10910751" cy="96023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01A6D5-3DA3-44B2-B4D0-61B95FFF1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492" y="1773238"/>
            <a:ext cx="5785953" cy="380743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Details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and Result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915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13286E-A529-4509-9BD6-BA31128C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41" y="1906584"/>
            <a:ext cx="7277493" cy="437633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StyleGAN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3C3F6893-B940-4D31-90AE-D87DD1EDA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840" y="1343587"/>
            <a:ext cx="11394319" cy="2016086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quality 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Disentanglement 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26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61"/>
    </mc:Choice>
    <mc:Fallback>
      <p:transition spd="slow" advTm="2556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2181" y="776810"/>
            <a:ext cx="3465955" cy="284308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831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61"/>
    </mc:Choice>
    <mc:Fallback>
      <p:transition spd="slow" advTm="255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663" y="188535"/>
            <a:ext cx="13175563" cy="87920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GAN (Generative Adversarial Networks) ?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2FB84F-3E61-4D73-BF77-03B0424F9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78" y="1385624"/>
            <a:ext cx="9370944" cy="4086751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E2357DE2-C03D-48BB-AFBB-1AB42B9D80A8}"/>
              </a:ext>
            </a:extLst>
          </p:cNvPr>
          <p:cNvSpPr/>
          <p:nvPr/>
        </p:nvSpPr>
        <p:spPr>
          <a:xfrm>
            <a:off x="1605193" y="5022291"/>
            <a:ext cx="230819" cy="89594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56F9CF0C-90DB-47FF-876B-2415E680F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253" y="5978603"/>
            <a:ext cx="10030579" cy="576315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Usually a latent vector: [1.65, 0.68, 1.98, 0.25, 0.39, …, 0.87, 2.91, 1.87]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06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0"/>
    </mc:Choice>
    <mc:Fallback>
      <p:transition spd="slow" advTm="65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663" y="188535"/>
            <a:ext cx="13175563" cy="87920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ProGAN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(Progressive grow of GAN) ?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148125-6179-4017-A05E-4694139DF3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17" y="1538948"/>
            <a:ext cx="9214701" cy="523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03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44"/>
    </mc:Choice>
    <mc:Fallback>
      <p:transition spd="slow" advTm="774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119" y="428017"/>
            <a:ext cx="10910751" cy="96023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4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01A6D5-3DA3-44B2-B4D0-61B95FFF1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492" y="1773238"/>
            <a:ext cx="5785953" cy="380743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Details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and Result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90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4"/>
    </mc:Choice>
    <mc:Fallback>
      <p:transition spd="slow" advTm="356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Latent Vector z: not just a random noise 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2054A4-C8B7-4B3C-B12F-666B52504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7244"/>
            <a:ext cx="12192000" cy="1246564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3C3F6893-B940-4D31-90AE-D87DD1EDA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6156" y="3960174"/>
            <a:ext cx="7308979" cy="576315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Interpolation between latent vectors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DEAF48-8DCC-425A-8128-E34BE82AC743}"/>
              </a:ext>
            </a:extLst>
          </p:cNvPr>
          <p:cNvSpPr txBox="1">
            <a:spLocks/>
          </p:cNvSpPr>
          <p:nvPr/>
        </p:nvSpPr>
        <p:spPr>
          <a:xfrm>
            <a:off x="2021453" y="5053607"/>
            <a:ext cx="7433265" cy="5763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Realistic generated images +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controlling ?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12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29"/>
    </mc:Choice>
    <mc:Fallback>
      <p:transition spd="slow" advTm="78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to be solved: Feature Entanglement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3C3F6893-B940-4D31-90AE-D87DD1EDA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06" y="2003464"/>
            <a:ext cx="10030579" cy="576315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Latent vector: [1.65, 0.68, 1.98, 0.25, 0.39, …, 0.87, 2.91, 1.87]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DEAF48-8DCC-425A-8128-E34BE82AC743}"/>
              </a:ext>
            </a:extLst>
          </p:cNvPr>
          <p:cNvSpPr txBox="1">
            <a:spLocks/>
          </p:cNvSpPr>
          <p:nvPr/>
        </p:nvSpPr>
        <p:spPr>
          <a:xfrm>
            <a:off x="2905667" y="4585492"/>
            <a:ext cx="7308979" cy="1043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Change of hair color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Change of gender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D8E43F3-ABB1-4D32-B106-64C09EBCCD00}"/>
              </a:ext>
            </a:extLst>
          </p:cNvPr>
          <p:cNvSpPr txBox="1">
            <a:spLocks/>
          </p:cNvSpPr>
          <p:nvPr/>
        </p:nvSpPr>
        <p:spPr>
          <a:xfrm>
            <a:off x="296072" y="4043624"/>
            <a:ext cx="7308979" cy="576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2CD18087-CBE6-474B-A010-561C4E4CDA31}"/>
              </a:ext>
            </a:extLst>
          </p:cNvPr>
          <p:cNvSpPr/>
          <p:nvPr/>
        </p:nvSpPr>
        <p:spPr>
          <a:xfrm>
            <a:off x="3719743" y="2491773"/>
            <a:ext cx="230819" cy="5763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BDF3568A-140B-4880-95E1-EEEDE37BB17C}"/>
              </a:ext>
            </a:extLst>
          </p:cNvPr>
          <p:cNvSpPr txBox="1">
            <a:spLocks/>
          </p:cNvSpPr>
          <p:nvPr/>
        </p:nvSpPr>
        <p:spPr>
          <a:xfrm>
            <a:off x="3438327" y="3213598"/>
            <a:ext cx="6469154" cy="576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0.78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74C9C0A-BDB6-43AE-AA8B-AC5105B26DFB}"/>
              </a:ext>
            </a:extLst>
          </p:cNvPr>
          <p:cNvSpPr/>
          <p:nvPr/>
        </p:nvSpPr>
        <p:spPr>
          <a:xfrm>
            <a:off x="3342441" y="1949904"/>
            <a:ext cx="985421" cy="4825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92E0A47F-C9D4-46A0-B4EC-A5B36AB3136C}"/>
              </a:ext>
            </a:extLst>
          </p:cNvPr>
          <p:cNvSpPr/>
          <p:nvPr/>
        </p:nvSpPr>
        <p:spPr>
          <a:xfrm>
            <a:off x="3719743" y="3755466"/>
            <a:ext cx="230819" cy="5763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822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03"/>
    </mc:Choice>
    <mc:Fallback>
      <p:transition spd="slow" advTm="7050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DBD79-D929-45D4-846A-C2F473FA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99" y="258335"/>
            <a:ext cx="8999489" cy="9602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to be solved: Feature Entanglement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3C3F6893-B940-4D31-90AE-D87DD1EDA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06" y="2003464"/>
            <a:ext cx="10030579" cy="576315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Latent vector: [1.65, 0.68, 1.98, 0.25, 0.39, …, 0.87, 2.91, 1.87]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DEAF48-8DCC-425A-8128-E34BE82AC743}"/>
              </a:ext>
            </a:extLst>
          </p:cNvPr>
          <p:cNvSpPr txBox="1">
            <a:spLocks/>
          </p:cNvSpPr>
          <p:nvPr/>
        </p:nvSpPr>
        <p:spPr>
          <a:xfrm>
            <a:off x="3950561" y="4732136"/>
            <a:ext cx="7308979" cy="1043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Change of hair color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Change of gender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D8E43F3-ABB1-4D32-B106-64C09EBCCD00}"/>
              </a:ext>
            </a:extLst>
          </p:cNvPr>
          <p:cNvSpPr txBox="1">
            <a:spLocks/>
          </p:cNvSpPr>
          <p:nvPr/>
        </p:nvSpPr>
        <p:spPr>
          <a:xfrm>
            <a:off x="296072" y="4043624"/>
            <a:ext cx="7308979" cy="576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2CD18087-CBE6-474B-A010-561C4E4CDA31}"/>
              </a:ext>
            </a:extLst>
          </p:cNvPr>
          <p:cNvSpPr/>
          <p:nvPr/>
        </p:nvSpPr>
        <p:spPr>
          <a:xfrm>
            <a:off x="3719743" y="2491773"/>
            <a:ext cx="230819" cy="5763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BDF3568A-140B-4880-95E1-EEEDE37BB17C}"/>
              </a:ext>
            </a:extLst>
          </p:cNvPr>
          <p:cNvSpPr txBox="1">
            <a:spLocks/>
          </p:cNvSpPr>
          <p:nvPr/>
        </p:nvSpPr>
        <p:spPr>
          <a:xfrm>
            <a:off x="3438327" y="3213598"/>
            <a:ext cx="6469154" cy="576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0.78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74C9C0A-BDB6-43AE-AA8B-AC5105B26DFB}"/>
              </a:ext>
            </a:extLst>
          </p:cNvPr>
          <p:cNvSpPr/>
          <p:nvPr/>
        </p:nvSpPr>
        <p:spPr>
          <a:xfrm>
            <a:off x="3342441" y="1949904"/>
            <a:ext cx="985421" cy="4825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92E0A47F-C9D4-46A0-B4EC-A5B36AB3136C}"/>
              </a:ext>
            </a:extLst>
          </p:cNvPr>
          <p:cNvSpPr/>
          <p:nvPr/>
        </p:nvSpPr>
        <p:spPr>
          <a:xfrm rot="19238623">
            <a:off x="4482567" y="3574327"/>
            <a:ext cx="230819" cy="107963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061143D-13D0-4B92-AFFD-AFE460A733B3}"/>
              </a:ext>
            </a:extLst>
          </p:cNvPr>
          <p:cNvSpPr/>
          <p:nvPr/>
        </p:nvSpPr>
        <p:spPr>
          <a:xfrm>
            <a:off x="6835195" y="1935434"/>
            <a:ext cx="985421" cy="4825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AFE1F521-9107-4D6C-A00A-785DE75E45B3}"/>
              </a:ext>
            </a:extLst>
          </p:cNvPr>
          <p:cNvSpPr/>
          <p:nvPr/>
        </p:nvSpPr>
        <p:spPr>
          <a:xfrm>
            <a:off x="7212495" y="2527651"/>
            <a:ext cx="230819" cy="5763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849DDB1-33FD-42AA-AF3B-564F658E8ABD}"/>
              </a:ext>
            </a:extLst>
          </p:cNvPr>
          <p:cNvSpPr txBox="1">
            <a:spLocks/>
          </p:cNvSpPr>
          <p:nvPr/>
        </p:nvSpPr>
        <p:spPr>
          <a:xfrm>
            <a:off x="6953052" y="3177720"/>
            <a:ext cx="2505273" cy="576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0.77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3B89A357-E0AF-41CE-9204-BFCF9C5578EB}"/>
              </a:ext>
            </a:extLst>
          </p:cNvPr>
          <p:cNvSpPr/>
          <p:nvPr/>
        </p:nvSpPr>
        <p:spPr>
          <a:xfrm rot="2416869">
            <a:off x="6417648" y="3559237"/>
            <a:ext cx="230819" cy="107963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86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91"/>
    </mc:Choice>
    <mc:Fallback>
      <p:transition spd="slow" advTm="17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514</Words>
  <Application>Microsoft Office PowerPoint</Application>
  <PresentationFormat>宽屏</PresentationFormat>
  <Paragraphs>95</Paragraphs>
  <Slides>33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等线</vt:lpstr>
      <vt:lpstr>等线 Light</vt:lpstr>
      <vt:lpstr>微软雅黑</vt:lpstr>
      <vt:lpstr>Arial</vt:lpstr>
      <vt:lpstr>Times New Roman</vt:lpstr>
      <vt:lpstr>Office 主题​​</vt:lpstr>
      <vt:lpstr>A Style-Based Generator Architecture for Generative Adversarial Networks</vt:lpstr>
      <vt:lpstr>CVPR 2019</vt:lpstr>
      <vt:lpstr>Content</vt:lpstr>
      <vt:lpstr>What is GAN (Generative Adversarial Networks) ?</vt:lpstr>
      <vt:lpstr>What is ProGAN (Progressive grow of GAN) ?</vt:lpstr>
      <vt:lpstr>Content</vt:lpstr>
      <vt:lpstr>Latent Vector z: not just a random noise </vt:lpstr>
      <vt:lpstr>Problem to be solved: Feature Entanglement</vt:lpstr>
      <vt:lpstr>Problem to be solved: Feature Entanglement</vt:lpstr>
      <vt:lpstr>StyleGAN</vt:lpstr>
      <vt:lpstr>Content</vt:lpstr>
      <vt:lpstr>No modification to discriminator</vt:lpstr>
      <vt:lpstr>Mapping Network</vt:lpstr>
      <vt:lpstr>Style Modules (AdaIN：Adaptive instance normalization）</vt:lpstr>
      <vt:lpstr>Style Modules (AdaIN：Adaptive instance normalization)</vt:lpstr>
      <vt:lpstr>Style Modules (AdaIN：Adaptive instance normalization)</vt:lpstr>
      <vt:lpstr>Constant Input of Generator</vt:lpstr>
      <vt:lpstr>Stochastic variation</vt:lpstr>
      <vt:lpstr>Stochastic variation</vt:lpstr>
      <vt:lpstr>Style Mixing</vt:lpstr>
      <vt:lpstr>Style Mixing</vt:lpstr>
      <vt:lpstr>Content</vt:lpstr>
      <vt:lpstr>Evaluate image qualities: FID</vt:lpstr>
      <vt:lpstr>Evaluate Feature Disentanglement:       (Average) Perceptual path length</vt:lpstr>
      <vt:lpstr>Evaluate Feature Disentanglement:       (Average) Perceptual path length</vt:lpstr>
      <vt:lpstr>Evaluate Feature Disentanglement:       (Average) Perceptual path length</vt:lpstr>
      <vt:lpstr>Evaluate Feature Disentanglement:                   Linear separability</vt:lpstr>
      <vt:lpstr>Evaluate Feature Disentanglement:                   Linear separability</vt:lpstr>
      <vt:lpstr>Stochastic variation</vt:lpstr>
      <vt:lpstr>Style Mixing</vt:lpstr>
      <vt:lpstr>Content</vt:lpstr>
      <vt:lpstr>StyleGAN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江浩 林</dc:creator>
  <cp:lastModifiedBy>江浩 林</cp:lastModifiedBy>
  <cp:revision>44</cp:revision>
  <dcterms:created xsi:type="dcterms:W3CDTF">2019-08-08T07:02:15Z</dcterms:created>
  <dcterms:modified xsi:type="dcterms:W3CDTF">2019-08-13T11:47:15Z</dcterms:modified>
</cp:coreProperties>
</file>